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7" r:id="rId22"/>
    <p:sldId id="275" r:id="rId23"/>
    <p:sldId id="279" r:id="rId24"/>
    <p:sldId id="276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24:52.189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1604 1,'-1587'0,"1571"0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17:04.937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5026 0,'-5004'0,"4982"0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16:57.538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6803 1,'-6782'0,"6762"0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17:04.937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5026 0,'-5004'0,"4982"0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24:59.147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1 1,'1547'0,"-1532"0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16:57.538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6803 1,'-6782'0,"6762"0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17:04.937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5026 0,'-5004'0,"4982"0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16:57.538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6803 1,'-6782'0,"6762"0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17:04.937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5026 0,'-5004'0,"4982"0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16:57.538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6803 1,'-6782'0,"6762"0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17:04.937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5026 0,'-5004'0,"4982"0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16:57.538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6803 1,'-6782'0,"6762"0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81CF0-A44E-4146-BC82-40CBB2A1045F}" type="datetimeFigureOut">
              <a:rPr lang="de-DE" smtClean="0"/>
              <a:t>06.04.2024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B84FD-30A3-41F3-8DF6-D45350294E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90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customXml" Target="../ink/ink4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customXml" Target="../ink/ink6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customXml" Target="../ink/ink8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customXml" Target="../ink/ink10.xml"/><Relationship Id="rId5" Type="http://schemas.openxmlformats.org/officeDocument/2006/relationships/image" Target="../media/image7.png"/><Relationship Id="rId4" Type="http://schemas.openxmlformats.org/officeDocument/2006/relationships/customXml" Target="../ink/ink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customXml" Target="../ink/ink1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07F69D-05A2-49BA-9F6E-D6B57F0E3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55185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C7C3885-E517-4816-918E-C335932BD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19316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37A464-94A0-4230-9D66-1E1CC51A8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3A71-21B0-4D1D-B669-4F77D380E570}" type="datetimeFigureOut">
              <a:rPr lang="de-DE" smtClean="0"/>
              <a:t>06.04.2024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D513C5-5545-4A82-92D5-C14526A9C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33342C-C9B2-41CB-BA6D-D18840E0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EDD8-36D8-4CB3-B460-2D8DCA815107}" type="slidenum">
              <a:rPr lang="de-DE" smtClean="0"/>
              <a:t>‹Nr.›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4C1BD9E-0D0B-4C44-834B-4D518BD78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857" y="-121443"/>
            <a:ext cx="3520285" cy="24876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21E5A65-61EA-4AE5-95AE-A0AF5E0E8D1E}"/>
                  </a:ext>
                </a:extLst>
              </p14:cNvPr>
              <p14:cNvContentPartPr/>
              <p14:nvPr userDrawn="1"/>
            </p14:nvContentPartPr>
            <p14:xfrm>
              <a:off x="4557789" y="887607"/>
              <a:ext cx="577440" cy="3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21E5A65-61EA-4AE5-95AE-A0AF5E0E8D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9149" y="878967"/>
                <a:ext cx="595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4532A17-EB04-4ED1-A7AB-393E43011749}"/>
                  </a:ext>
                </a:extLst>
              </p14:cNvPr>
              <p14:cNvContentPartPr/>
              <p14:nvPr userDrawn="1"/>
            </p14:nvContentPartPr>
            <p14:xfrm>
              <a:off x="7139349" y="887607"/>
              <a:ext cx="562680" cy="3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4532A17-EB04-4ED1-A7AB-393E430117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30709" y="878967"/>
                <a:ext cx="58032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546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,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76FCB8-3CF7-42C8-A6D9-69EBB58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7029"/>
            <a:ext cx="10515600" cy="75370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D9AF4E-06BA-40A9-A6AA-8472FBF7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3A71-21B0-4D1D-B669-4F77D380E570}" type="datetimeFigureOut">
              <a:rPr lang="de-DE" smtClean="0"/>
              <a:t>06.04.2024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DBF211-A58A-43C7-B7F8-8D5237FC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71644F-11DA-4813-923F-E647BA7E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EDD8-36D8-4CB3-B460-2D8DCA81510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Ein Bild, das Vektorgrafiken, Silhouette enthält.&#10;&#10;Automatisch generierte Beschreibung">
            <a:extLst>
              <a:ext uri="{FF2B5EF4-FFF2-40B4-BE49-F238E27FC236}">
                <a16:creationId xmlns:a16="http://schemas.microsoft.com/office/drawing/2014/main" id="{C140076C-C70A-4FDE-9608-8336BFBD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9" y="136525"/>
            <a:ext cx="666151" cy="6554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48C3226-177E-4135-912F-C9DD51CCCFE9}"/>
                  </a:ext>
                </a:extLst>
              </p14:cNvPr>
              <p14:cNvContentPartPr/>
              <p14:nvPr userDrawn="1"/>
            </p14:nvContentPartPr>
            <p14:xfrm>
              <a:off x="9733509" y="545967"/>
              <a:ext cx="2449080" cy="3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48C3226-177E-4135-912F-C9DD51CCCF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4869" y="537327"/>
                <a:ext cx="2466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97C8E18-4E51-4425-BBE7-05C6B5A2B8D7}"/>
                  </a:ext>
                </a:extLst>
              </p14:cNvPr>
              <p14:cNvContentPartPr/>
              <p14:nvPr userDrawn="1"/>
            </p14:nvContentPartPr>
            <p14:xfrm>
              <a:off x="10373229" y="472167"/>
              <a:ext cx="1809720" cy="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97C8E18-4E51-4425-BBE7-05C6B5A2B8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64229" y="463167"/>
                <a:ext cx="182736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24FF3CE-0704-AFEF-4B15-1E88DE5CF9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369037"/>
            <a:ext cx="10515600" cy="3692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9363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,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76FCB8-3CF7-42C8-A6D9-69EBB58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7029"/>
            <a:ext cx="10515600" cy="75370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D9AF4E-06BA-40A9-A6AA-8472FBF7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3A71-21B0-4D1D-B669-4F77D380E570}" type="datetimeFigureOut">
              <a:rPr lang="de-DE" smtClean="0"/>
              <a:t>06.04.2024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DBF211-A58A-43C7-B7F8-8D5237FC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71644F-11DA-4813-923F-E647BA7E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EDD8-36D8-4CB3-B460-2D8DCA81510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Ein Bild, das Vektorgrafiken, Silhouette enthält.&#10;&#10;Automatisch generierte Beschreibung">
            <a:extLst>
              <a:ext uri="{FF2B5EF4-FFF2-40B4-BE49-F238E27FC236}">
                <a16:creationId xmlns:a16="http://schemas.microsoft.com/office/drawing/2014/main" id="{C140076C-C70A-4FDE-9608-8336BFBD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9" y="136525"/>
            <a:ext cx="666151" cy="6554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48C3226-177E-4135-912F-C9DD51CCCFE9}"/>
                  </a:ext>
                </a:extLst>
              </p14:cNvPr>
              <p14:cNvContentPartPr/>
              <p14:nvPr userDrawn="1"/>
            </p14:nvContentPartPr>
            <p14:xfrm>
              <a:off x="9733509" y="545967"/>
              <a:ext cx="2449080" cy="3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48C3226-177E-4135-912F-C9DD51CCCF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4509" y="536967"/>
                <a:ext cx="2466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97C8E18-4E51-4425-BBE7-05C6B5A2B8D7}"/>
                  </a:ext>
                </a:extLst>
              </p14:cNvPr>
              <p14:cNvContentPartPr/>
              <p14:nvPr userDrawn="1"/>
            </p14:nvContentPartPr>
            <p14:xfrm>
              <a:off x="10373229" y="472167"/>
              <a:ext cx="1809720" cy="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97C8E18-4E51-4425-BBE7-05C6B5A2B8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64229" y="463167"/>
                <a:ext cx="182736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12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o,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D9AF4E-06BA-40A9-A6AA-8472FBF7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3A71-21B0-4D1D-B669-4F77D380E570}" type="datetimeFigureOut">
              <a:rPr lang="de-DE" smtClean="0"/>
              <a:t>06.04.2024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DBF211-A58A-43C7-B7F8-8D5237FC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71644F-11DA-4813-923F-E647BA7E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EDD8-36D8-4CB3-B460-2D8DCA81510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Ein Bild, das Vektorgrafiken, Silhouette enthält.&#10;&#10;Automatisch generierte Beschreibung">
            <a:extLst>
              <a:ext uri="{FF2B5EF4-FFF2-40B4-BE49-F238E27FC236}">
                <a16:creationId xmlns:a16="http://schemas.microsoft.com/office/drawing/2014/main" id="{C140076C-C70A-4FDE-9608-8336BFBD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9" y="136525"/>
            <a:ext cx="666151" cy="6554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48C3226-177E-4135-912F-C9DD51CCCFE9}"/>
                  </a:ext>
                </a:extLst>
              </p14:cNvPr>
              <p14:cNvContentPartPr/>
              <p14:nvPr userDrawn="1"/>
            </p14:nvContentPartPr>
            <p14:xfrm>
              <a:off x="9733509" y="545967"/>
              <a:ext cx="2449080" cy="3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48C3226-177E-4135-912F-C9DD51CCCF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4509" y="536967"/>
                <a:ext cx="2466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97C8E18-4E51-4425-BBE7-05C6B5A2B8D7}"/>
                  </a:ext>
                </a:extLst>
              </p14:cNvPr>
              <p14:cNvContentPartPr/>
              <p14:nvPr userDrawn="1"/>
            </p14:nvContentPartPr>
            <p14:xfrm>
              <a:off x="10373229" y="472167"/>
              <a:ext cx="1809720" cy="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97C8E18-4E51-4425-BBE7-05C6B5A2B8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64229" y="463167"/>
                <a:ext cx="182736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Grafik 7" descr="Ein Bild, das Schrift, Grafiken, Schwarz, Logo enthält.&#10;&#10;Automatisch generierte Beschreibung">
            <a:extLst>
              <a:ext uri="{FF2B5EF4-FFF2-40B4-BE49-F238E27FC236}">
                <a16:creationId xmlns:a16="http://schemas.microsoft.com/office/drawing/2014/main" id="{BF18D89B-09B3-6C8A-A997-A030E73134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88" y="657622"/>
            <a:ext cx="4692223" cy="3429000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3923FD4-30A1-FB8E-5169-4AE68D0AA3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539456"/>
            <a:ext cx="10515600" cy="7064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1492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ogo,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Katze, Entwurf, Zeichnung, Säugetier enthält.&#10;&#10;Automatisch generierte Beschreibung">
            <a:extLst>
              <a:ext uri="{FF2B5EF4-FFF2-40B4-BE49-F238E27FC236}">
                <a16:creationId xmlns:a16="http://schemas.microsoft.com/office/drawing/2014/main" id="{80188C0E-070C-F54E-EBEF-F52A41C24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934" y="1568432"/>
            <a:ext cx="3396408" cy="2707448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D9AF4E-06BA-40A9-A6AA-8472FBF7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3A71-21B0-4D1D-B669-4F77D380E570}" type="datetimeFigureOut">
              <a:rPr lang="de-DE" smtClean="0"/>
              <a:t>06.04.2024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DBF211-A58A-43C7-B7F8-8D5237FC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71644F-11DA-4813-923F-E647BA7E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EDD8-36D8-4CB3-B460-2D8DCA81510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Ein Bild, das Vektorgrafiken, Silhouette enthält.&#10;&#10;Automatisch generierte Beschreibung">
            <a:extLst>
              <a:ext uri="{FF2B5EF4-FFF2-40B4-BE49-F238E27FC236}">
                <a16:creationId xmlns:a16="http://schemas.microsoft.com/office/drawing/2014/main" id="{C140076C-C70A-4FDE-9608-8336BFBD7B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9" y="136525"/>
            <a:ext cx="666151" cy="6554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48C3226-177E-4135-912F-C9DD51CCCFE9}"/>
                  </a:ext>
                </a:extLst>
              </p14:cNvPr>
              <p14:cNvContentPartPr/>
              <p14:nvPr userDrawn="1"/>
            </p14:nvContentPartPr>
            <p14:xfrm>
              <a:off x="9733509" y="545967"/>
              <a:ext cx="2449080" cy="3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48C3226-177E-4135-912F-C9DD51CCCF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24509" y="536967"/>
                <a:ext cx="2466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97C8E18-4E51-4425-BBE7-05C6B5A2B8D7}"/>
                  </a:ext>
                </a:extLst>
              </p14:cNvPr>
              <p14:cNvContentPartPr/>
              <p14:nvPr userDrawn="1"/>
            </p14:nvContentPartPr>
            <p14:xfrm>
              <a:off x="10373229" y="472167"/>
              <a:ext cx="1809720" cy="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97C8E18-4E51-4425-BBE7-05C6B5A2B8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64229" y="463167"/>
                <a:ext cx="182736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feld 1">
            <a:extLst>
              <a:ext uri="{FF2B5EF4-FFF2-40B4-BE49-F238E27FC236}">
                <a16:creationId xmlns:a16="http://schemas.microsoft.com/office/drawing/2014/main" id="{A7535B21-553A-E20D-5B9B-BC927502A957}"/>
              </a:ext>
            </a:extLst>
          </p:cNvPr>
          <p:cNvSpPr txBox="1"/>
          <p:nvPr userDrawn="1"/>
        </p:nvSpPr>
        <p:spPr>
          <a:xfrm>
            <a:off x="754338" y="3177603"/>
            <a:ext cx="10515600" cy="79316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de-DE" sz="2000" dirty="0">
                <a:latin typeface="Work Sans" pitchFamily="2" charset="0"/>
              </a:rPr>
              <a:t>Kurze Pause</a:t>
            </a:r>
          </a:p>
        </p:txBody>
      </p:sp>
    </p:spTree>
    <p:extLst>
      <p:ext uri="{BB962C8B-B14F-4D97-AF65-F5344CB8AC3E}">
        <p14:creationId xmlns:p14="http://schemas.microsoft.com/office/powerpoint/2010/main" val="287798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ogo,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D9AF4E-06BA-40A9-A6AA-8472FBF7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3A71-21B0-4D1D-B669-4F77D380E570}" type="datetimeFigureOut">
              <a:rPr lang="de-DE" smtClean="0"/>
              <a:t>06.04.2024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DBF211-A58A-43C7-B7F8-8D5237FC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71644F-11DA-4813-923F-E647BA7E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EDD8-36D8-4CB3-B460-2D8DCA81510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Ein Bild, das Vektorgrafiken, Silhouette enthält.&#10;&#10;Automatisch generierte Beschreibung">
            <a:extLst>
              <a:ext uri="{FF2B5EF4-FFF2-40B4-BE49-F238E27FC236}">
                <a16:creationId xmlns:a16="http://schemas.microsoft.com/office/drawing/2014/main" id="{C140076C-C70A-4FDE-9608-8336BFBD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9" y="136525"/>
            <a:ext cx="666151" cy="6554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48C3226-177E-4135-912F-C9DD51CCCFE9}"/>
                  </a:ext>
                </a:extLst>
              </p14:cNvPr>
              <p14:cNvContentPartPr/>
              <p14:nvPr userDrawn="1"/>
            </p14:nvContentPartPr>
            <p14:xfrm>
              <a:off x="9733509" y="545967"/>
              <a:ext cx="2449080" cy="3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48C3226-177E-4135-912F-C9DD51CCCF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4509" y="536967"/>
                <a:ext cx="2466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97C8E18-4E51-4425-BBE7-05C6B5A2B8D7}"/>
                  </a:ext>
                </a:extLst>
              </p14:cNvPr>
              <p14:cNvContentPartPr/>
              <p14:nvPr userDrawn="1"/>
            </p14:nvContentPartPr>
            <p14:xfrm>
              <a:off x="10373229" y="472167"/>
              <a:ext cx="1809720" cy="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97C8E18-4E51-4425-BBE7-05C6B5A2B8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64229" y="463167"/>
                <a:ext cx="182736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Grafik 7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90576F33-60BB-092C-50D9-FDC13F2C95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838"/>
            <a:ext cx="3460037" cy="5204691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DB4DADD-43B7-A592-2E68-E6D6A68D35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8600" y="1497013"/>
            <a:ext cx="7315200" cy="4227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6345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E1EE41A-9D07-4B84-8311-06808D667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E8E829-BFD8-46F5-A173-591E83703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CEC26B-456C-4AA6-9FE8-52F8BE50D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Work Sans" pitchFamily="2" charset="0"/>
              </a:defRPr>
            </a:lvl1pPr>
          </a:lstStyle>
          <a:p>
            <a:fld id="{51D33A71-21B0-4D1D-B669-4F77D380E570}" type="datetimeFigureOut">
              <a:rPr lang="de-DE" smtClean="0"/>
              <a:pPr/>
              <a:t>06.04.2024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7077F2-AB26-4C46-897D-5272E77F4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Work Sans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578ABB-7073-40B9-A069-59D7614EC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Work Sans" pitchFamily="2" charset="0"/>
              </a:defRPr>
            </a:lvl1pPr>
          </a:lstStyle>
          <a:p>
            <a:fld id="{D2CBEDD8-36D8-4CB3-B460-2D8DCA81510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442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Work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Work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Work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Work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Work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Work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1613CF-3D22-4E89-9022-B08DC9FD2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800" dirty="0"/>
              <a:t>Basisgruppe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1FD3B453-82F8-4F11-9B81-CAFAD2B8A0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Erster Termin</a:t>
            </a:r>
          </a:p>
        </p:txBody>
      </p:sp>
    </p:spTree>
    <p:extLst>
      <p:ext uri="{BB962C8B-B14F-4D97-AF65-F5344CB8AC3E}">
        <p14:creationId xmlns:p14="http://schemas.microsoft.com/office/powerpoint/2010/main" val="385196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7A2AD7-AF4C-1F89-C4ED-C5AA595F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/>
              <a:t>Was wir eigentlich über unsere Psyche wissen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9211BE-EF46-7A72-8213-B2D23AB69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Das führt zu einem Problem: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Wir wissen nicht genug über unsere Psyche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Aber wir sollen das dem Psychologen beschreiben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Und am besten selbst noch wissen was uns gut tut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Und ideal wäre es sowieso, wenn wir das alles alleine könnten, oder?</a:t>
            </a:r>
          </a:p>
        </p:txBody>
      </p:sp>
    </p:spTree>
    <p:extLst>
      <p:ext uri="{BB962C8B-B14F-4D97-AF65-F5344CB8AC3E}">
        <p14:creationId xmlns:p14="http://schemas.microsoft.com/office/powerpoint/2010/main" val="217371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5A8C91-BB4F-B448-E2B6-78F0F473FD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46624"/>
            <a:ext cx="10515600" cy="6762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Wie genau soll denn das gehen? Eine psychische Störung heilen?</a:t>
            </a:r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56F5202-85B1-EA6D-07F9-0D64ED8D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95" y="1139826"/>
            <a:ext cx="269861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20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F9A07-AF6F-10C2-A209-3290FC47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Sinn der Basisgruppe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AF1E50-1428-8589-68FF-1944C129C6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Wir entwickeln eine gemeinsame Sprache</a:t>
            </a:r>
          </a:p>
          <a:p>
            <a:endParaRPr lang="de-DE" dirty="0"/>
          </a:p>
          <a:p>
            <a:r>
              <a:rPr lang="de-DE" dirty="0"/>
              <a:t>Analysieren was genau in Ihrer Psyche los ist</a:t>
            </a:r>
          </a:p>
          <a:p>
            <a:endParaRPr lang="de-DE" dirty="0"/>
          </a:p>
          <a:p>
            <a:r>
              <a:rPr lang="de-DE" dirty="0"/>
              <a:t>Und finden erste Ansätze, daran etwas zu ändern</a:t>
            </a:r>
          </a:p>
          <a:p>
            <a:endParaRPr lang="de-DE" dirty="0"/>
          </a:p>
          <a:p>
            <a:r>
              <a:rPr lang="de-DE" dirty="0"/>
              <a:t>Denn…</a:t>
            </a:r>
          </a:p>
        </p:txBody>
      </p:sp>
    </p:spTree>
    <p:extLst>
      <p:ext uri="{BB962C8B-B14F-4D97-AF65-F5344CB8AC3E}">
        <p14:creationId xmlns:p14="http://schemas.microsoft.com/office/powerpoint/2010/main" val="394774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C17D54-99C3-232B-0963-AE89590BA0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Nicht der Therapeut, sondern der Patient heilt die Störung!</a:t>
            </a:r>
          </a:p>
        </p:txBody>
      </p:sp>
    </p:spTree>
    <p:extLst>
      <p:ext uri="{BB962C8B-B14F-4D97-AF65-F5344CB8AC3E}">
        <p14:creationId xmlns:p14="http://schemas.microsoft.com/office/powerpoint/2010/main" val="3964824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167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F2A76-E98F-8F9D-2227-C8F8A20D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Eine gemeinsame Sprache finden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400B0A-FE44-339A-7A18-2376EE0B6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Patient kommt zum Arzt</a:t>
            </a:r>
          </a:p>
          <a:p>
            <a:endParaRPr lang="de-DE" dirty="0"/>
          </a:p>
          <a:p>
            <a:pPr lvl="1"/>
            <a:r>
              <a:rPr lang="de-DE" dirty="0"/>
              <a:t>Mir tut es hier an der Hand weh, und die ist ganz rot!</a:t>
            </a:r>
          </a:p>
          <a:p>
            <a:pPr lvl="2"/>
            <a:r>
              <a:rPr lang="de-DE" dirty="0"/>
              <a:t>Symptome</a:t>
            </a:r>
          </a:p>
          <a:p>
            <a:pPr lvl="2"/>
            <a:endParaRPr lang="de-DE" dirty="0"/>
          </a:p>
          <a:p>
            <a:pPr lvl="1"/>
            <a:r>
              <a:rPr lang="de-DE" dirty="0"/>
              <a:t>Ich hab eine Erkältung</a:t>
            </a:r>
          </a:p>
          <a:p>
            <a:pPr lvl="2"/>
            <a:r>
              <a:rPr lang="de-DE" dirty="0"/>
              <a:t>Syndrom</a:t>
            </a:r>
          </a:p>
          <a:p>
            <a:pPr lvl="2"/>
            <a:endParaRPr lang="de-DE" dirty="0"/>
          </a:p>
          <a:p>
            <a:pPr lvl="1"/>
            <a:r>
              <a:rPr lang="de-DE" dirty="0"/>
              <a:t>Ich denke ich hab Norovirus</a:t>
            </a:r>
          </a:p>
          <a:p>
            <a:pPr lvl="2"/>
            <a:r>
              <a:rPr lang="de-DE" dirty="0"/>
              <a:t>Diagnose</a:t>
            </a:r>
          </a:p>
        </p:txBody>
      </p:sp>
    </p:spTree>
    <p:extLst>
      <p:ext uri="{BB962C8B-B14F-4D97-AF65-F5344CB8AC3E}">
        <p14:creationId xmlns:p14="http://schemas.microsoft.com/office/powerpoint/2010/main" val="133980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F2A76-E98F-8F9D-2227-C8F8A20D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Eine gemeinsame Sprache finden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400B0A-FE44-339A-7A18-2376EE0B6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Patient kommt zum Therapeuten</a:t>
            </a:r>
          </a:p>
          <a:p>
            <a:endParaRPr lang="de-DE" dirty="0"/>
          </a:p>
          <a:p>
            <a:pPr lvl="1"/>
            <a:r>
              <a:rPr lang="de-DE" dirty="0"/>
              <a:t>Mir geht es irgendwie schlecht</a:t>
            </a:r>
          </a:p>
          <a:p>
            <a:pPr lvl="2"/>
            <a:r>
              <a:rPr lang="de-DE" dirty="0"/>
              <a:t>Unklar, unpräzise</a:t>
            </a:r>
          </a:p>
          <a:p>
            <a:pPr lvl="2"/>
            <a:endParaRPr lang="de-DE" dirty="0"/>
          </a:p>
          <a:p>
            <a:pPr lvl="1"/>
            <a:r>
              <a:rPr lang="de-DE" dirty="0"/>
              <a:t>Ich bin oft traurig</a:t>
            </a:r>
          </a:p>
          <a:p>
            <a:pPr lvl="2"/>
            <a:r>
              <a:rPr lang="de-DE" dirty="0"/>
              <a:t>Das kann normal sein, oder ein Symptom</a:t>
            </a:r>
          </a:p>
          <a:p>
            <a:pPr lvl="2"/>
            <a:endParaRPr lang="de-DE" dirty="0"/>
          </a:p>
          <a:p>
            <a:pPr lvl="1"/>
            <a:r>
              <a:rPr lang="de-DE" dirty="0"/>
              <a:t>Ich habe Angst, dass Dinge, die ich aufschreibe, irgendwie wirklich werden</a:t>
            </a:r>
          </a:p>
          <a:p>
            <a:pPr lvl="2"/>
            <a:r>
              <a:rPr lang="de-DE" dirty="0"/>
              <a:t>Völlig normal</a:t>
            </a:r>
          </a:p>
        </p:txBody>
      </p:sp>
    </p:spTree>
    <p:extLst>
      <p:ext uri="{BB962C8B-B14F-4D97-AF65-F5344CB8AC3E}">
        <p14:creationId xmlns:p14="http://schemas.microsoft.com/office/powerpoint/2010/main" val="392768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F2A76-E98F-8F9D-2227-C8F8A20D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Eine gemeinsame Sprache finden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400B0A-FE44-339A-7A18-2376EE0B6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Also ganz von vorne:</a:t>
            </a:r>
          </a:p>
          <a:p>
            <a:endParaRPr lang="de-DE" dirty="0"/>
          </a:p>
          <a:p>
            <a:pPr lvl="1"/>
            <a:r>
              <a:rPr lang="de-DE" b="1" dirty="0"/>
              <a:t>Symptom</a:t>
            </a:r>
            <a:r>
              <a:rPr lang="de-DE" dirty="0"/>
              <a:t> – Eine einzelne Sache, die nicht der Norm entspricht, </a:t>
            </a:r>
            <a:br>
              <a:rPr lang="de-DE" dirty="0"/>
            </a:br>
            <a:r>
              <a:rPr lang="de-DE" dirty="0"/>
              <a:t>und nicht durch unseren Alltag erklärbar ist</a:t>
            </a:r>
          </a:p>
          <a:p>
            <a:pPr lvl="1"/>
            <a:endParaRPr lang="de-DE" dirty="0"/>
          </a:p>
          <a:p>
            <a:pPr lvl="1"/>
            <a:r>
              <a:rPr lang="de-DE" b="1" dirty="0"/>
              <a:t>Syndrom</a:t>
            </a:r>
            <a:r>
              <a:rPr lang="de-DE" dirty="0"/>
              <a:t> – Eine Kombination von Symptomen, die zeitlich oder situativ gemeinsam auftreten, und für eine gewisse Zeit zusammen bestehen</a:t>
            </a:r>
          </a:p>
          <a:p>
            <a:pPr lvl="1"/>
            <a:endParaRPr lang="de-DE" dirty="0"/>
          </a:p>
          <a:p>
            <a:pPr lvl="1"/>
            <a:r>
              <a:rPr lang="de-DE" b="1" dirty="0"/>
              <a:t>Diagnose</a:t>
            </a:r>
            <a:r>
              <a:rPr lang="de-DE" dirty="0"/>
              <a:t> – Eine Störung, gekennzeichnet durch ein Syndrom, eine Stabilität, Erkrankungsverlauf, Erkrankungsdauer und individuelles Leid</a:t>
            </a:r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1FEBECEE-18F8-E167-1E8F-15C64D562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666" y="796925"/>
            <a:ext cx="2181971" cy="298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25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F2A76-E98F-8F9D-2227-C8F8A20D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Eine gemeinsame Sprache finden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400B0A-FE44-339A-7A18-2376EE0B6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Der erste Schritt zum Erfolg – den eigenen Zustand präzise beschreiben</a:t>
            </a:r>
          </a:p>
          <a:p>
            <a:endParaRPr lang="de-DE" dirty="0"/>
          </a:p>
          <a:p>
            <a:r>
              <a:rPr lang="de-DE" dirty="0"/>
              <a:t>Welche Symptome gibt es?</a:t>
            </a:r>
          </a:p>
          <a:p>
            <a:endParaRPr lang="de-DE" dirty="0"/>
          </a:p>
          <a:p>
            <a:pPr lvl="1"/>
            <a:r>
              <a:rPr lang="de-DE" dirty="0"/>
              <a:t>Denken</a:t>
            </a:r>
          </a:p>
          <a:p>
            <a:pPr lvl="1"/>
            <a:r>
              <a:rPr lang="de-DE" dirty="0"/>
              <a:t>Fühlen</a:t>
            </a:r>
          </a:p>
          <a:p>
            <a:pPr lvl="1"/>
            <a:r>
              <a:rPr lang="de-DE" dirty="0"/>
              <a:t>Handeln</a:t>
            </a:r>
          </a:p>
          <a:p>
            <a:pPr lvl="1"/>
            <a:r>
              <a:rPr lang="de-DE" dirty="0"/>
              <a:t>Sonstige</a:t>
            </a:r>
          </a:p>
        </p:txBody>
      </p:sp>
    </p:spTree>
    <p:extLst>
      <p:ext uri="{BB962C8B-B14F-4D97-AF65-F5344CB8AC3E}">
        <p14:creationId xmlns:p14="http://schemas.microsoft.com/office/powerpoint/2010/main" val="435793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F2A76-E98F-8F9D-2227-C8F8A20D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Eine gemeinsame Sprache finden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400B0A-FE44-339A-7A18-2376EE0B6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Denken</a:t>
            </a:r>
          </a:p>
          <a:p>
            <a:endParaRPr lang="de-DE" dirty="0"/>
          </a:p>
          <a:p>
            <a:pPr lvl="1"/>
            <a:r>
              <a:rPr lang="de-DE" dirty="0"/>
              <a:t>Formale Denkstörungen</a:t>
            </a:r>
          </a:p>
          <a:p>
            <a:pPr lvl="2"/>
            <a:r>
              <a:rPr lang="de-DE" dirty="0"/>
              <a:t>Einengung, Gedankenflucht, Abreißen, Verlangsamung, Grübeln</a:t>
            </a:r>
          </a:p>
          <a:p>
            <a:pPr lvl="2"/>
            <a:endParaRPr lang="de-DE" dirty="0"/>
          </a:p>
          <a:p>
            <a:pPr lvl="1"/>
            <a:r>
              <a:rPr lang="de-DE" dirty="0"/>
              <a:t>Denkfehler</a:t>
            </a:r>
          </a:p>
          <a:p>
            <a:pPr lvl="2"/>
            <a:r>
              <a:rPr lang="de-DE" dirty="0"/>
              <a:t>Personalisieren, Schwarz/Weiß Denken, Fokus aufs Negative, Tunnelblick</a:t>
            </a:r>
          </a:p>
          <a:p>
            <a:pPr lvl="2"/>
            <a:endParaRPr lang="de-DE" dirty="0"/>
          </a:p>
          <a:p>
            <a:pPr lvl="1"/>
            <a:r>
              <a:rPr lang="de-DE" dirty="0"/>
              <a:t>Ich-Störungen</a:t>
            </a:r>
          </a:p>
          <a:p>
            <a:pPr lvl="2"/>
            <a:r>
              <a:rPr lang="de-DE" dirty="0"/>
              <a:t>Derealisation, Depersonalisation, Gedankeneingebung / Gedankenentzug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Wahn, Zwang, und viele weitere…</a:t>
            </a:r>
          </a:p>
        </p:txBody>
      </p:sp>
    </p:spTree>
    <p:extLst>
      <p:ext uri="{BB962C8B-B14F-4D97-AF65-F5344CB8AC3E}">
        <p14:creationId xmlns:p14="http://schemas.microsoft.com/office/powerpoint/2010/main" val="235218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ACE07-FDCB-4482-8A50-5B3533950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Herzlich willkommen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F7256A0-56E8-C80D-F151-A939DABE8B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Vorstellung Therapeut und Gruppenkonzept</a:t>
            </a:r>
          </a:p>
          <a:p>
            <a:endParaRPr lang="de-DE" dirty="0"/>
          </a:p>
          <a:p>
            <a:r>
              <a:rPr lang="de-DE" dirty="0"/>
              <a:t>Kennenlernen</a:t>
            </a:r>
          </a:p>
          <a:p>
            <a:endParaRPr lang="de-DE" dirty="0"/>
          </a:p>
          <a:p>
            <a:r>
              <a:rPr lang="de-DE" dirty="0"/>
              <a:t>Was wir über unsere Psyche wissen, und was nicht</a:t>
            </a:r>
          </a:p>
          <a:p>
            <a:endParaRPr lang="de-DE" dirty="0"/>
          </a:p>
          <a:p>
            <a:r>
              <a:rPr lang="de-DE" dirty="0"/>
              <a:t>Eine gemeinsame Sprache finden</a:t>
            </a:r>
          </a:p>
          <a:p>
            <a:endParaRPr lang="de-DE" sz="2000" dirty="0"/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9CEBB153-E643-991D-E1DB-4146D89A9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837" y="4394718"/>
            <a:ext cx="3008582" cy="246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47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F2A76-E98F-8F9D-2227-C8F8A20D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Eine gemeinsame Sprache finden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400B0A-FE44-339A-7A18-2376EE0B6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Fühlen</a:t>
            </a:r>
          </a:p>
          <a:p>
            <a:endParaRPr lang="de-DE" dirty="0"/>
          </a:p>
          <a:p>
            <a:pPr lvl="1"/>
            <a:r>
              <a:rPr lang="de-DE" dirty="0"/>
              <a:t>Zu starkes Gefühl</a:t>
            </a:r>
          </a:p>
          <a:p>
            <a:pPr lvl="2"/>
            <a:r>
              <a:rPr lang="de-DE" dirty="0"/>
              <a:t>Depressiv, Ängstlich, Manie</a:t>
            </a:r>
          </a:p>
          <a:p>
            <a:pPr lvl="2"/>
            <a:endParaRPr lang="de-DE" dirty="0"/>
          </a:p>
          <a:p>
            <a:pPr lvl="1"/>
            <a:r>
              <a:rPr lang="de-DE" dirty="0"/>
              <a:t>Instabile Gefühle</a:t>
            </a:r>
          </a:p>
          <a:p>
            <a:pPr lvl="2"/>
            <a:r>
              <a:rPr lang="de-DE" dirty="0"/>
              <a:t>Reizbarkeit, Stimmungsschwankungen</a:t>
            </a:r>
          </a:p>
          <a:p>
            <a:pPr lvl="2"/>
            <a:endParaRPr lang="de-DE" dirty="0"/>
          </a:p>
          <a:p>
            <a:pPr lvl="1"/>
            <a:r>
              <a:rPr lang="de-DE" dirty="0"/>
              <a:t>Zu wenig Gefühle</a:t>
            </a:r>
          </a:p>
          <a:p>
            <a:pPr lvl="2"/>
            <a:r>
              <a:rPr lang="de-DE" dirty="0"/>
              <a:t>Gefühlsleere, Freudlosigkeit, Teilnahmslosigkeit</a:t>
            </a:r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9DB03543-A06E-2733-7268-465AF4CBA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143" y="2730265"/>
            <a:ext cx="2792657" cy="29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0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F2A76-E98F-8F9D-2227-C8F8A20D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Eine gemeinsame Sprache finden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400B0A-FE44-339A-7A18-2376EE0B6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Handeln</a:t>
            </a:r>
          </a:p>
          <a:p>
            <a:endParaRPr lang="de-DE" dirty="0"/>
          </a:p>
          <a:p>
            <a:pPr lvl="1"/>
            <a:r>
              <a:rPr lang="de-DE" dirty="0"/>
              <a:t>Etwas tun das wir nicht tun wollen</a:t>
            </a:r>
          </a:p>
          <a:p>
            <a:pPr lvl="2"/>
            <a:r>
              <a:rPr lang="de-DE" dirty="0"/>
              <a:t>Drogenkonsum, Streiten, Selbstverletzung</a:t>
            </a:r>
          </a:p>
          <a:p>
            <a:pPr lvl="2"/>
            <a:endParaRPr lang="de-DE" dirty="0"/>
          </a:p>
          <a:p>
            <a:pPr lvl="1"/>
            <a:r>
              <a:rPr lang="de-DE" dirty="0"/>
              <a:t>Etwas anders tun als wir es wollen</a:t>
            </a:r>
          </a:p>
          <a:p>
            <a:pPr lvl="2"/>
            <a:r>
              <a:rPr lang="de-DE" dirty="0"/>
              <a:t>Zwischenmenschliches Verhalten</a:t>
            </a:r>
          </a:p>
          <a:p>
            <a:pPr lvl="2"/>
            <a:endParaRPr lang="de-DE" dirty="0"/>
          </a:p>
          <a:p>
            <a:pPr lvl="1"/>
            <a:r>
              <a:rPr lang="de-DE" dirty="0"/>
              <a:t>Etwas nicht tun, dass wir tun wollen</a:t>
            </a:r>
          </a:p>
          <a:p>
            <a:pPr lvl="2"/>
            <a:r>
              <a:rPr lang="de-DE" dirty="0"/>
              <a:t>Vermeidung, Rückzug, Antriebslosigkeit</a:t>
            </a:r>
          </a:p>
        </p:txBody>
      </p:sp>
    </p:spTree>
    <p:extLst>
      <p:ext uri="{BB962C8B-B14F-4D97-AF65-F5344CB8AC3E}">
        <p14:creationId xmlns:p14="http://schemas.microsoft.com/office/powerpoint/2010/main" val="1375473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F2A76-E98F-8F9D-2227-C8F8A20D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Eine gemeinsame Sprache finden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400B0A-FE44-339A-7A18-2376EE0B6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Sonstige</a:t>
            </a:r>
          </a:p>
          <a:p>
            <a:endParaRPr lang="de-DE" dirty="0"/>
          </a:p>
          <a:p>
            <a:pPr lvl="1"/>
            <a:r>
              <a:rPr lang="de-DE" dirty="0"/>
              <a:t>Schlafrhythmus und Qualität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Suizidalität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Selbstverletzung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Psychosomatik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1820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F2A76-E98F-8F9D-2227-C8F8A20D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Eine gemeinsame Sprache finden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400B0A-FE44-339A-7A18-2376EE0B6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Vorsicht, kompliziert:</a:t>
            </a:r>
          </a:p>
          <a:p>
            <a:endParaRPr lang="de-DE" dirty="0"/>
          </a:p>
          <a:p>
            <a:pPr lvl="1"/>
            <a:r>
              <a:rPr lang="de-DE" dirty="0"/>
              <a:t>Symptome werden von uns bewertet</a:t>
            </a:r>
          </a:p>
          <a:p>
            <a:pPr lvl="2"/>
            <a:r>
              <a:rPr lang="de-DE" dirty="0"/>
              <a:t>Oh ne, schon wieder Schmerzen, wie doof ist das denn?</a:t>
            </a:r>
          </a:p>
          <a:p>
            <a:pPr lvl="2"/>
            <a:endParaRPr lang="de-DE" dirty="0"/>
          </a:p>
          <a:p>
            <a:pPr lvl="1"/>
            <a:r>
              <a:rPr lang="de-DE" dirty="0"/>
              <a:t>Dadurch werden wieder Gefühle hervorgerufen</a:t>
            </a:r>
          </a:p>
          <a:p>
            <a:pPr lvl="2"/>
            <a:r>
              <a:rPr lang="de-DE" dirty="0"/>
              <a:t>Traurig, Frustriert</a:t>
            </a:r>
          </a:p>
          <a:p>
            <a:pPr lvl="2"/>
            <a:endParaRPr lang="de-DE" dirty="0"/>
          </a:p>
          <a:p>
            <a:pPr lvl="1"/>
            <a:r>
              <a:rPr lang="de-DE" dirty="0"/>
              <a:t>Und unser Verhalten verändert sich</a:t>
            </a:r>
          </a:p>
          <a:p>
            <a:pPr lvl="2"/>
            <a:r>
              <a:rPr lang="de-DE" dirty="0"/>
              <a:t>Keine Lust auf Kino, Rückzug</a:t>
            </a:r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73B6B1B-97BA-C313-4C06-0F024EF0B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919" y="1478132"/>
            <a:ext cx="3070651" cy="390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37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7A0161-73A7-6AF2-8013-A5B3EDCCA2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Jeden Tag Protokoll führen über:</a:t>
            </a:r>
          </a:p>
          <a:p>
            <a:endParaRPr lang="de-DE" dirty="0"/>
          </a:p>
          <a:p>
            <a:pPr lvl="1"/>
            <a:r>
              <a:rPr lang="de-DE" dirty="0"/>
              <a:t>Symptome (wie stark, wie oft)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Gedanken dazu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Gefühle dazu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Wir besprechen die Ergebnisse nächste Woche!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18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87373-DA47-FA62-1826-399868076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Vorstellung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15BC29-6D9B-4E8C-5EFF-5B3884238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Andreas Wolf</a:t>
            </a:r>
          </a:p>
          <a:p>
            <a:endParaRPr lang="de-DE" dirty="0"/>
          </a:p>
          <a:p>
            <a:r>
              <a:rPr lang="de-DE" dirty="0"/>
              <a:t>Basisgruppe</a:t>
            </a:r>
          </a:p>
          <a:p>
            <a:endParaRPr lang="de-DE" dirty="0"/>
          </a:p>
          <a:p>
            <a:pPr lvl="1"/>
            <a:r>
              <a:rPr lang="de-DE" dirty="0"/>
              <a:t>Grundlagen der Verhaltenstherapie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Einführung in therapeutisches Arbeiten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Lust auf mehr Gruppentherapie</a:t>
            </a:r>
          </a:p>
        </p:txBody>
      </p:sp>
    </p:spTree>
    <p:extLst>
      <p:ext uri="{BB962C8B-B14F-4D97-AF65-F5344CB8AC3E}">
        <p14:creationId xmlns:p14="http://schemas.microsoft.com/office/powerpoint/2010/main" val="66830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0AAC7C2-D413-0592-3020-E9E4F8EE62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Gruppentherapie ist cool!</a:t>
            </a:r>
          </a:p>
        </p:txBody>
      </p:sp>
    </p:spTree>
    <p:extLst>
      <p:ext uri="{BB962C8B-B14F-4D97-AF65-F5344CB8AC3E}">
        <p14:creationId xmlns:p14="http://schemas.microsoft.com/office/powerpoint/2010/main" val="180241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E4D4EA2-3C1A-8B2A-DD19-E4DF4DFC5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Gruppenregeln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26F1DB-0110-00BB-3F54-F64B3674B8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Verschwiegenheit</a:t>
            </a:r>
          </a:p>
          <a:p>
            <a:endParaRPr lang="de-DE" dirty="0"/>
          </a:p>
          <a:p>
            <a:r>
              <a:rPr lang="de-DE" dirty="0"/>
              <a:t>Gegenseitiger Respekt</a:t>
            </a:r>
          </a:p>
          <a:p>
            <a:endParaRPr lang="de-DE" dirty="0"/>
          </a:p>
          <a:p>
            <a:r>
              <a:rPr lang="de-DE" dirty="0"/>
              <a:t>Akzeptanz für andere Meinungen und Einstellungen</a:t>
            </a:r>
          </a:p>
          <a:p>
            <a:endParaRPr lang="de-DE" dirty="0"/>
          </a:p>
          <a:p>
            <a:r>
              <a:rPr lang="de-DE" dirty="0"/>
              <a:t>Verschwiegenheit</a:t>
            </a:r>
          </a:p>
          <a:p>
            <a:endParaRPr lang="de-DE" dirty="0"/>
          </a:p>
          <a:p>
            <a:r>
              <a:rPr lang="de-DE" dirty="0"/>
              <a:t>Regelmäßige Teilnahme, Hausaufgaben werden versucht</a:t>
            </a:r>
          </a:p>
        </p:txBody>
      </p:sp>
      <p:pic>
        <p:nvPicPr>
          <p:cNvPr id="6" name="Grafik 5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7E6FE18A-D582-18DA-4FAC-ECC5C2B8D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029" y="1914525"/>
            <a:ext cx="2661764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61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FAE64-812F-B587-A138-0C6B1F51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Kennenlernen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CBE5C1-55E2-CE41-4DAE-B1C428205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Kurze Kennenlernrunde</a:t>
            </a:r>
          </a:p>
          <a:p>
            <a:endParaRPr lang="de-DE" dirty="0"/>
          </a:p>
          <a:p>
            <a:pPr lvl="1"/>
            <a:r>
              <a:rPr lang="de-DE" dirty="0"/>
              <a:t>Name und Anrede? Pronomen, Du / Sie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Was will ich hier lernen?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Worauf bin ich richtig stolz?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Was lustiges über mich in einem Satz</a:t>
            </a:r>
          </a:p>
        </p:txBody>
      </p:sp>
    </p:spTree>
    <p:extLst>
      <p:ext uri="{BB962C8B-B14F-4D97-AF65-F5344CB8AC3E}">
        <p14:creationId xmlns:p14="http://schemas.microsoft.com/office/powerpoint/2010/main" val="3087353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FAE64-812F-B587-A138-0C6B1F51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/>
              <a:t>Was wir eigentlich über unsere Psyche wissen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CBE5C1-55E2-CE41-4DAE-B1C428205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lernen wir über uns?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3676753-A29A-8C23-2589-DA3608290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566160"/>
              </p:ext>
            </p:extLst>
          </p:nvPr>
        </p:nvGraphicFramePr>
        <p:xfrm>
          <a:off x="2032000" y="3094355"/>
          <a:ext cx="8128000" cy="296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5336001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04190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Körper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Psyche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139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Anatomie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331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37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Zelllehre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463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Krankheitslehre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904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Sexualkunde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51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Ärzte als Rollenmodell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188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Unzählige Sachbücher (Was ist was…)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436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57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FAE64-812F-B587-A138-0C6B1F51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/>
              <a:t>Was wir eigentlich über unsere Psyche wissen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CBE5C1-55E2-CE41-4DAE-B1C428205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lernen wir über uns?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3676753-A29A-8C23-2589-DA3608290C68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3094355"/>
          <a:ext cx="8128000" cy="296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5336001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04190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Körper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Psyche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139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Anatomie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331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37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Zelllehre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463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Krankheitslehre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904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Sexualkunde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51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Ärzte als Rollenmodell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188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Unzählige Sachbücher (Was ist was…)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436668"/>
                  </a:ext>
                </a:extLst>
              </a:tr>
            </a:tbl>
          </a:graphicData>
        </a:graphic>
      </p:graphicFrame>
      <p:pic>
        <p:nvPicPr>
          <p:cNvPr id="6" name="Grafik 5" descr="Ein Bild, das draußen, Gras, Wolke, Himmel enthält.&#10;&#10;Automatisch generierte Beschreibung">
            <a:extLst>
              <a:ext uri="{FF2B5EF4-FFF2-40B4-BE49-F238E27FC236}">
                <a16:creationId xmlns:a16="http://schemas.microsoft.com/office/drawing/2014/main" id="{DD016A35-867C-E43E-690D-B7CE3665C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04" b="3402"/>
          <a:stretch/>
        </p:blipFill>
        <p:spPr>
          <a:xfrm>
            <a:off x="6567186" y="3549000"/>
            <a:ext cx="3039372" cy="230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4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6E33A2-73AE-D7D7-C7EC-96657995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Kleiner Test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C226FA-85AB-FF56-CB8D-4719D6FB31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Welchen Sinn haben Gefühle, </a:t>
            </a:r>
            <a:r>
              <a:rPr lang="de-DE" dirty="0" err="1"/>
              <a:t>z.B</a:t>
            </a:r>
            <a:r>
              <a:rPr lang="de-DE" dirty="0"/>
              <a:t>: Wut oder Trauer?</a:t>
            </a:r>
          </a:p>
          <a:p>
            <a:endParaRPr lang="de-DE" dirty="0"/>
          </a:p>
          <a:p>
            <a:r>
              <a:rPr lang="de-DE" dirty="0"/>
              <a:t>Wie verändere ich was ich denke?</a:t>
            </a:r>
          </a:p>
          <a:p>
            <a:endParaRPr lang="de-DE" dirty="0"/>
          </a:p>
          <a:p>
            <a:r>
              <a:rPr lang="de-DE" dirty="0"/>
              <a:t>Was ist eigentlich eine Depression genau?</a:t>
            </a:r>
          </a:p>
          <a:p>
            <a:endParaRPr lang="de-DE" dirty="0"/>
          </a:p>
          <a:p>
            <a:r>
              <a:rPr lang="de-DE" dirty="0"/>
              <a:t>Was heißt es eigentlich, wenn jemand „verrückt“ ist?</a:t>
            </a:r>
          </a:p>
        </p:txBody>
      </p:sp>
    </p:spTree>
    <p:extLst>
      <p:ext uri="{BB962C8B-B14F-4D97-AF65-F5344CB8AC3E}">
        <p14:creationId xmlns:p14="http://schemas.microsoft.com/office/powerpoint/2010/main" val="264175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rapiewol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 anchorCtr="0">
        <a:normAutofit/>
      </a:bodyPr>
      <a:lstStyle>
        <a:defPPr algn="l">
          <a:lnSpc>
            <a:spcPct val="150000"/>
          </a:lnSpc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658</Words>
  <Application>Microsoft Office PowerPoint</Application>
  <PresentationFormat>Breitbild</PresentationFormat>
  <Paragraphs>195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Calibri</vt:lpstr>
      <vt:lpstr>Work Sans</vt:lpstr>
      <vt:lpstr>Therapiewolf</vt:lpstr>
      <vt:lpstr>Basisgruppe</vt:lpstr>
      <vt:lpstr>Herzlich willkommen</vt:lpstr>
      <vt:lpstr>Vorstellung</vt:lpstr>
      <vt:lpstr>PowerPoint-Präsentation</vt:lpstr>
      <vt:lpstr>Gruppenregeln</vt:lpstr>
      <vt:lpstr>Kennenlernen</vt:lpstr>
      <vt:lpstr>Was wir eigentlich über unsere Psyche wissen</vt:lpstr>
      <vt:lpstr>Was wir eigentlich über unsere Psyche wissen</vt:lpstr>
      <vt:lpstr>Kleiner Test</vt:lpstr>
      <vt:lpstr>Was wir eigentlich über unsere Psyche wissen</vt:lpstr>
      <vt:lpstr>PowerPoint-Präsentation</vt:lpstr>
      <vt:lpstr>Der Sinn der Basisgruppe</vt:lpstr>
      <vt:lpstr>PowerPoint-Präsentation</vt:lpstr>
      <vt:lpstr>PowerPoint-Präsentation</vt:lpstr>
      <vt:lpstr>Eine gemeinsame Sprache finden</vt:lpstr>
      <vt:lpstr>Eine gemeinsame Sprache finden</vt:lpstr>
      <vt:lpstr>Eine gemeinsame Sprache finden</vt:lpstr>
      <vt:lpstr>Eine gemeinsame Sprache finden</vt:lpstr>
      <vt:lpstr>Eine gemeinsame Sprache finden</vt:lpstr>
      <vt:lpstr>Eine gemeinsame Sprache finden</vt:lpstr>
      <vt:lpstr>Eine gemeinsame Sprache finden</vt:lpstr>
      <vt:lpstr>Eine gemeinsame Sprache finden</vt:lpstr>
      <vt:lpstr>Eine gemeinsame Sprache finden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Fortbildung „Stress Coach“</dc:title>
  <dc:creator>Andreas Wolf</dc:creator>
  <cp:lastModifiedBy>Andreas Wolf</cp:lastModifiedBy>
  <cp:revision>20</cp:revision>
  <dcterms:created xsi:type="dcterms:W3CDTF">2021-09-30T07:54:49Z</dcterms:created>
  <dcterms:modified xsi:type="dcterms:W3CDTF">2024-04-06T13:19:27Z</dcterms:modified>
</cp:coreProperties>
</file>